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16" r:id="rId3"/>
    <p:sldId id="1385" r:id="rId5"/>
    <p:sldId id="1320" r:id="rId6"/>
    <p:sldId id="1352" r:id="rId7"/>
    <p:sldId id="1353" r:id="rId8"/>
    <p:sldId id="1354" r:id="rId9"/>
    <p:sldId id="1355" r:id="rId10"/>
    <p:sldId id="1356" r:id="rId11"/>
    <p:sldId id="1335" r:id="rId12"/>
    <p:sldId id="1348" r:id="rId13"/>
    <p:sldId id="1344" r:id="rId14"/>
    <p:sldId id="1336" r:id="rId15"/>
    <p:sldId id="1269" r:id="rId16"/>
    <p:sldId id="1321" r:id="rId17"/>
    <p:sldId id="1322" r:id="rId18"/>
    <p:sldId id="1346" r:id="rId19"/>
    <p:sldId id="1347" r:id="rId20"/>
    <p:sldId id="1270" r:id="rId21"/>
    <p:sldId id="1324" r:id="rId22"/>
    <p:sldId id="1365" r:id="rId23"/>
    <p:sldId id="1325" r:id="rId24"/>
    <p:sldId id="1372" r:id="rId25"/>
    <p:sldId id="1364" r:id="rId26"/>
    <p:sldId id="1328" r:id="rId27"/>
    <p:sldId id="1366" r:id="rId28"/>
    <p:sldId id="1367" r:id="rId29"/>
    <p:sldId id="1329" r:id="rId30"/>
    <p:sldId id="1350" r:id="rId31"/>
    <p:sldId id="1369" r:id="rId32"/>
    <p:sldId id="1368" r:id="rId33"/>
    <p:sldId id="1327" r:id="rId34"/>
    <p:sldId id="1326" r:id="rId35"/>
    <p:sldId id="1330" r:id="rId36"/>
    <p:sldId id="1363" r:id="rId37"/>
    <p:sldId id="1374" r:id="rId38"/>
    <p:sldId id="1383" r:id="rId39"/>
    <p:sldId id="1375" r:id="rId40"/>
    <p:sldId id="1382" r:id="rId41"/>
    <p:sldId id="1380" r:id="rId42"/>
    <p:sldId id="1381" r:id="rId43"/>
    <p:sldId id="1371" r:id="rId44"/>
    <p:sldId id="1370" r:id="rId45"/>
    <p:sldId id="1332" r:id="rId46"/>
    <p:sldId id="1333" r:id="rId47"/>
    <p:sldId id="1334" r:id="rId48"/>
    <p:sldId id="1377" r:id="rId49"/>
    <p:sldId id="1378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00FF"/>
    <a:srgbClr val="FFCC99"/>
    <a:srgbClr val="FFCCCC"/>
    <a:srgbClr val="DFFDB5"/>
    <a:srgbClr val="E2F0D9"/>
    <a:srgbClr val="F09151"/>
    <a:srgbClr val="5B9BD5"/>
    <a:srgbClr val="EAFECF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343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5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5544-1CFC-45F3-969D-559447A196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3824-5626-495E-B93C-ED5658D7B9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11696F11-504C-4C5A-A47A-50153F936BC0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3824-5626-495E-B93C-ED5658D7B97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6251-9403-43CD-9EF7-4418B78C4D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AE61-4032-4855-8222-7C84340D12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6251-9403-43CD-9EF7-4418B78C4D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AE61-4032-4855-8222-7C84340D123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561064" y="1052502"/>
            <a:ext cx="847417" cy="11605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4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28"/>
          <p:cNvSpPr txBox="1"/>
          <p:nvPr/>
        </p:nvSpPr>
        <p:spPr>
          <a:xfrm>
            <a:off x="2445237" y="860695"/>
            <a:ext cx="4556455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b="1" spc="500" dirty="0" smtClean="0">
                <a:solidFill>
                  <a:srgbClr val="0000FF"/>
                </a:solidFill>
                <a:latin typeface="Century Gothic" panose="020B0502020202020204" pitchFamily="34" charset="0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珍</a:t>
            </a:r>
            <a:r>
              <a:rPr lang="zh-CN" altLang="en-US" b="1" spc="500" dirty="0" smtClean="0">
                <a:solidFill>
                  <a:srgbClr val="0000FF"/>
                </a:solidFill>
                <a:latin typeface="Century Gothic" panose="020B0502020202020204" pitchFamily="34" charset="0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珠鸟</a:t>
            </a:r>
            <a:endParaRPr lang="zh-CN" altLang="en-US" b="1" spc="500" dirty="0">
              <a:solidFill>
                <a:srgbClr val="0000FF"/>
              </a:solidFill>
              <a:latin typeface="Century Gothic" panose="020B0502020202020204" pitchFamily="34" charset="0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9484" y="2518774"/>
            <a:ext cx="3735671" cy="30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9"/>
          <p:cNvSpPr txBox="1"/>
          <p:nvPr/>
        </p:nvSpPr>
        <p:spPr>
          <a:xfrm>
            <a:off x="3383983" y="2834451"/>
            <a:ext cx="4806432" cy="2308324"/>
          </a:xfrm>
          <a:prstGeom prst="borderCallout1">
            <a:avLst>
              <a:gd name="adj1" fmla="val 30664"/>
              <a:gd name="adj2" fmla="val -587"/>
              <a:gd name="adj3" fmla="val 59881"/>
              <a:gd name="adj4" fmla="val -27598"/>
            </a:avLst>
          </a:prstGeom>
          <a:noFill/>
          <a:ln w="38100">
            <a:solidFill>
              <a:srgbClr val="FF00FF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 默读课文，注意生字词的读音，说说课文写了“我”和珍珠鸟之间的一件什么事。</a:t>
            </a:r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46376" y="2396620"/>
            <a:ext cx="1557375" cy="2629988"/>
          </a:xfrm>
          <a:prstGeom prst="rect">
            <a:avLst/>
          </a:prstGeom>
        </p:spPr>
      </p:pic>
      <p:grpSp>
        <p:nvGrpSpPr>
          <p:cNvPr id="4" name="组合 14"/>
          <p:cNvGrpSpPr/>
          <p:nvPr/>
        </p:nvGrpSpPr>
        <p:grpSpPr bwMode="auto">
          <a:xfrm>
            <a:off x="80963" y="263526"/>
            <a:ext cx="2420541" cy="1096963"/>
            <a:chOff x="108655" y="263109"/>
            <a:chExt cx="3226759" cy="1097974"/>
          </a:xfrm>
        </p:grpSpPr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8655" y="263109"/>
              <a:ext cx="1038000" cy="109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18"/>
            <p:cNvGrpSpPr/>
            <p:nvPr/>
          </p:nvGrpSpPr>
          <p:grpSpPr bwMode="auto">
            <a:xfrm>
              <a:off x="1089539" y="536411"/>
              <a:ext cx="2245875" cy="680076"/>
              <a:chOff x="1938427" y="2511364"/>
              <a:chExt cx="2245875" cy="680076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965410" y="2511364"/>
                <a:ext cx="187447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974933" y="3191440"/>
                <a:ext cx="187605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1938427" y="2543143"/>
                <a:ext cx="2245875" cy="5841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3831946" y="2511364"/>
                <a:ext cx="306327" cy="335271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849404" y="2829156"/>
                <a:ext cx="269822" cy="36228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7679" y="3358653"/>
            <a:ext cx="7121109" cy="2446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3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本文讲“我”</a:t>
            </a:r>
            <a:r>
              <a:rPr lang="zh-CN" altLang="en-US" sz="3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和珍珠鸟一家三口从相识、熟悉、亲近，到相依相伴的变化</a:t>
            </a:r>
            <a:r>
              <a:rPr lang="zh-CN" altLang="en-US" sz="34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过程。</a:t>
            </a:r>
            <a:endParaRPr lang="zh-CN" altLang="en-US" sz="3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06460" y="2351046"/>
            <a:ext cx="249876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sz="40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92706" y="2657437"/>
            <a:ext cx="3227019" cy="11310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时间顺序</a:t>
            </a:r>
            <a:endParaRPr lang="zh-CN" altLang="en-US" sz="4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36701" y="1558418"/>
            <a:ext cx="440645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课文是按照什么顺序来写的？</a:t>
            </a:r>
            <a:endParaRPr lang="zh-CN" altLang="en-US" sz="36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0949" y="3392950"/>
            <a:ext cx="831505" cy="2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703377" y="3964204"/>
            <a:ext cx="6539286" cy="2281476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3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文中有很多表示时间推进的词语，比如：渐渐、三个月后、过不多久、起先、随后、渐渐、先是、然后、再、有一天。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13464" y="2525508"/>
            <a:ext cx="6810375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真好！朋友送我一对珍珠鸟</a:t>
            </a:r>
            <a:r>
              <a:rPr lang="zh-CN" altLang="en-US" sz="3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放在一个简易的竹条编成的笼子里，笼内还有一卷干草，那是小鸟舒适又温暖的巢。</a:t>
            </a:r>
            <a:endParaRPr lang="zh-CN" altLang="en-US" sz="3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27635" y="1458963"/>
            <a:ext cx="6559412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你能从第一自然段中感受作者是什么心情吗？</a:t>
            </a:r>
            <a:endParaRPr lang="zh-CN" altLang="en-US" sz="3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210325" y="4875166"/>
            <a:ext cx="2451723" cy="1482091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欣喜</a:t>
            </a:r>
            <a:endParaRPr lang="zh-CN" altLang="en-US" sz="4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80948" y="2605025"/>
            <a:ext cx="1087932" cy="739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13979" y="2152193"/>
            <a:ext cx="3246798" cy="39960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033544" y="1342296"/>
            <a:ext cx="5654465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作者为什么要强调珍珠鸟怕人这一特点？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4136344" y="2497109"/>
            <a:ext cx="3186635" cy="1661993"/>
          </a:xfrm>
          <a:prstGeom prst="borderCallout1">
            <a:avLst>
              <a:gd name="adj1" fmla="val 30664"/>
              <a:gd name="adj2" fmla="val -587"/>
              <a:gd name="adj3" fmla="val 96157"/>
              <a:gd name="adj4" fmla="val -45020"/>
            </a:avLst>
          </a:prstGeom>
          <a:solidFill>
            <a:srgbClr val="CCFF99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4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 有人说，这是一种怕人的鸟。</a:t>
            </a:r>
            <a:endParaRPr lang="zh-CN" altLang="en-US" sz="3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59995" y="4110717"/>
            <a:ext cx="3858125" cy="2962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“怕人”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是珍珠鸟的突出特点，作者把这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一特点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放在前面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说，是为后文珍珠鸟不怕人作铺垫，为全文的立意作铺垫。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144852" y="3166741"/>
            <a:ext cx="2999148" cy="3691259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1910" y="1390504"/>
            <a:ext cx="7649090" cy="388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我把它挂在窗前。那儿还有一大盆异常茂盛的法国吊兰。我便用吊兰长长的、串生着小绿叶的垂蔓蒙盖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在鸟笼上，它们就像躲进深幽的丛林一样安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全，从中传出的笛儿般又细又亮的叫声，也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就格外轻松自在了。小鸟的影子就在这中间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隐约闪动，看不完整，有时连笼子也看不出，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却见它们可爱的鲜红小嘴从绿叶中伸出来。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8714" y="791478"/>
            <a:ext cx="565446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第三自然段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1106" y="2984185"/>
            <a:ext cx="7497856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①作者把珍珠鸟放在一</a:t>
            </a:r>
            <a:r>
              <a:rPr lang="zh-CN" altLang="en-US" sz="3400" b="1">
                <a:latin typeface="楷体" panose="02010609060101010101" pitchFamily="49" charset="-122"/>
                <a:ea typeface="楷体" panose="02010609060101010101" pitchFamily="49" charset="-122"/>
              </a:rPr>
              <a:t>个简易的竹条编成的笼子里，笼</a:t>
            </a: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内有</a:t>
            </a:r>
            <a:r>
              <a:rPr lang="zh-CN" altLang="en-US" sz="3400" b="1">
                <a:latin typeface="楷体" panose="02010609060101010101" pitchFamily="49" charset="-122"/>
                <a:ea typeface="楷体" panose="02010609060101010101" pitchFamily="49" charset="-122"/>
              </a:rPr>
              <a:t>一卷</a:t>
            </a: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干草；②鸟笼挂</a:t>
            </a:r>
            <a:r>
              <a:rPr lang="zh-CN" altLang="en-US" sz="3400" b="1">
                <a:latin typeface="楷体" panose="02010609060101010101" pitchFamily="49" charset="-122"/>
                <a:ea typeface="楷体" panose="02010609060101010101" pitchFamily="49" charset="-122"/>
              </a:rPr>
              <a:t>在窗</a:t>
            </a: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前，周身被茂盛的吊兰</a:t>
            </a:r>
            <a:r>
              <a:rPr lang="zh-CN" altLang="en-US" sz="3400" b="1">
                <a:latin typeface="楷体" panose="02010609060101010101" pitchFamily="49" charset="-122"/>
                <a:ea typeface="楷体" panose="02010609060101010101" pitchFamily="49" charset="-122"/>
              </a:rPr>
              <a:t>垂蔓蒙</a:t>
            </a: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盖着。</a:t>
            </a:r>
            <a:endParaRPr lang="zh-CN" altLang="en-US" sz="3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1820" y="1645574"/>
            <a:ext cx="583441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作者为珍珠鸟布置了怎样的生活环境？</a:t>
            </a:r>
            <a:endParaRPr lang="zh-CN" altLang="en-US" sz="36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4163663" y="4725188"/>
            <a:ext cx="3262572" cy="3072825"/>
          </a:xfrm>
          <a:prstGeom prst="teardrop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温暖、舒适、</a:t>
            </a:r>
            <a:endParaRPr lang="en-US" altLang="zh-CN" sz="34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安全、自由。</a:t>
            </a:r>
            <a:endParaRPr lang="zh-CN" altLang="en-US" sz="3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1106" y="2635831"/>
            <a:ext cx="7497856" cy="4570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就像躲进深幽的丛林一样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，从中传出的笛儿般又细又亮的叫声，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也就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格外轻松自在了。小鸟的影子就在这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中间隐约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闪动，看不完整，有时连笼子也看不出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，却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见它们可爱的鲜红小嘴从绿叶中伸出来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51739" y="1497528"/>
            <a:ext cx="686638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珍珠鸟在舒适安全的鸟笼里过着怎样的生活？</a:t>
            </a:r>
            <a:endParaRPr lang="zh-CN" altLang="en-US" sz="36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00318" y="3371669"/>
            <a:ext cx="1485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918364" y="4114763"/>
            <a:ext cx="297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109671" y="5590866"/>
            <a:ext cx="2025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508812" y="2830280"/>
            <a:ext cx="637264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36965" y="3504302"/>
            <a:ext cx="1310000" cy="739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981931" y="677597"/>
            <a:ext cx="1900340" cy="2287406"/>
            <a:chOff x="4652681" y="731924"/>
            <a:chExt cx="2533787" cy="2287406"/>
          </a:xfrm>
        </p:grpSpPr>
        <p:grpSp>
          <p:nvGrpSpPr>
            <p:cNvPr id="11" name="组合 10"/>
            <p:cNvGrpSpPr/>
            <p:nvPr/>
          </p:nvGrpSpPr>
          <p:grpSpPr>
            <a:xfrm>
              <a:off x="5857197" y="731924"/>
              <a:ext cx="1329271" cy="1140960"/>
              <a:chOff x="5857197" y="731924"/>
              <a:chExt cx="1329271" cy="1140960"/>
            </a:xfrm>
          </p:grpSpPr>
          <p:sp>
            <p:nvSpPr>
              <p:cNvPr id="13" name="流程图: 可选过程 12"/>
              <p:cNvSpPr/>
              <p:nvPr/>
            </p:nvSpPr>
            <p:spPr>
              <a:xfrm>
                <a:off x="5857197" y="731924"/>
                <a:ext cx="1329271" cy="725012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999101" y="795666"/>
                <a:ext cx="101345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比喻</a:t>
                </a:r>
                <a:endPara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2" name="直接箭头连接符 11"/>
            <p:cNvCxnSpPr/>
            <p:nvPr/>
          </p:nvCxnSpPr>
          <p:spPr>
            <a:xfrm flipV="1">
              <a:off x="4652681" y="1520678"/>
              <a:ext cx="1536987" cy="14986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95388" y="307809"/>
            <a:ext cx="2114020" cy="3323666"/>
            <a:chOff x="5525032" y="408910"/>
            <a:chExt cx="2818693" cy="3323666"/>
          </a:xfrm>
        </p:grpSpPr>
        <p:grpSp>
          <p:nvGrpSpPr>
            <p:cNvPr id="17" name="组合 16"/>
            <p:cNvGrpSpPr/>
            <p:nvPr/>
          </p:nvGrpSpPr>
          <p:grpSpPr>
            <a:xfrm>
              <a:off x="5525032" y="408910"/>
              <a:ext cx="2818693" cy="1384995"/>
              <a:chOff x="5525032" y="408910"/>
              <a:chExt cx="2818693" cy="1384995"/>
            </a:xfrm>
          </p:grpSpPr>
          <p:sp>
            <p:nvSpPr>
              <p:cNvPr id="19" name="流程图: 可选过程 18"/>
              <p:cNvSpPr/>
              <p:nvPr/>
            </p:nvSpPr>
            <p:spPr>
              <a:xfrm>
                <a:off x="5525032" y="427747"/>
                <a:ext cx="2806573" cy="962067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664372" y="408910"/>
                <a:ext cx="267935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比喻，说明珍珠鸟叫声好听。</a:t>
                </a:r>
                <a:endPara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8" name="直接箭头连接符 17"/>
            <p:cNvCxnSpPr/>
            <p:nvPr/>
          </p:nvCxnSpPr>
          <p:spPr>
            <a:xfrm flipV="1">
              <a:off x="5748568" y="1427215"/>
              <a:ext cx="1114697" cy="23053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下箭头 22"/>
          <p:cNvSpPr/>
          <p:nvPr/>
        </p:nvSpPr>
        <p:spPr>
          <a:xfrm rot="16200000">
            <a:off x="4162116" y="5750800"/>
            <a:ext cx="482290" cy="6444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841954" y="5762196"/>
            <a:ext cx="2321924" cy="1246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表达作者的喜爱。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  <p:bldP spid="8" grpId="0" animBg="1"/>
      <p:bldP spid="9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44974" y="1412106"/>
            <a:ext cx="6957244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我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很少扒开叶蔓瞧它们，它们便渐渐敢伸出小脑袋瞅瞅我。我们就这样一点点熟悉了。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325" y="3659145"/>
            <a:ext cx="761945" cy="22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2988647" y="3260045"/>
            <a:ext cx="324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07880" y="4164503"/>
            <a:ext cx="6233462" cy="20090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“我”给珍珠鸟创造了舒适、安全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的环境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，也不去打扰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它们的生活，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所以珍珠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鸟初步相信“我”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不会伤害它们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，胆子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渐渐大起来了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288406">
            <a:off x="6585735" y="1433622"/>
            <a:ext cx="843764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1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8179" y="2667862"/>
            <a:ext cx="637264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071046" y="684918"/>
            <a:ext cx="1521518" cy="1987213"/>
            <a:chOff x="4652681" y="1032117"/>
            <a:chExt cx="2028690" cy="1987213"/>
          </a:xfrm>
        </p:grpSpPr>
        <p:grpSp>
          <p:nvGrpSpPr>
            <p:cNvPr id="10" name="组合 9"/>
            <p:cNvGrpSpPr/>
            <p:nvPr/>
          </p:nvGrpSpPr>
          <p:grpSpPr>
            <a:xfrm>
              <a:off x="5352100" y="1032117"/>
              <a:ext cx="1329271" cy="1140960"/>
              <a:chOff x="5352100" y="1032117"/>
              <a:chExt cx="1329271" cy="1140960"/>
            </a:xfrm>
          </p:grpSpPr>
          <p:sp>
            <p:nvSpPr>
              <p:cNvPr id="15" name="流程图: 可选过程 14"/>
              <p:cNvSpPr/>
              <p:nvPr/>
            </p:nvSpPr>
            <p:spPr>
              <a:xfrm>
                <a:off x="5352100" y="1032117"/>
                <a:ext cx="1329271" cy="725012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494004" y="1095859"/>
                <a:ext cx="101345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拟人</a:t>
                </a:r>
                <a:endPara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1" name="直接箭头连接符 10"/>
            <p:cNvCxnSpPr/>
            <p:nvPr/>
          </p:nvCxnSpPr>
          <p:spPr>
            <a:xfrm flipV="1">
              <a:off x="4652681" y="1830179"/>
              <a:ext cx="1223468" cy="11891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V="1">
            <a:off x="1794816" y="2513729"/>
            <a:ext cx="297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099055" y="1126850"/>
            <a:ext cx="2655930" cy="1349737"/>
            <a:chOff x="4652681" y="1669594"/>
            <a:chExt cx="3541240" cy="1349737"/>
          </a:xfrm>
        </p:grpSpPr>
        <p:grpSp>
          <p:nvGrpSpPr>
            <p:cNvPr id="20" name="组合 19"/>
            <p:cNvGrpSpPr/>
            <p:nvPr/>
          </p:nvGrpSpPr>
          <p:grpSpPr>
            <a:xfrm>
              <a:off x="5823897" y="1669594"/>
              <a:ext cx="2370024" cy="1140960"/>
              <a:chOff x="5823897" y="1669594"/>
              <a:chExt cx="2370024" cy="1140960"/>
            </a:xfrm>
          </p:grpSpPr>
          <p:sp>
            <p:nvSpPr>
              <p:cNvPr id="22" name="流程图: 可选过程 21"/>
              <p:cNvSpPr/>
              <p:nvPr/>
            </p:nvSpPr>
            <p:spPr>
              <a:xfrm>
                <a:off x="5823897" y="1669594"/>
                <a:ext cx="2370024" cy="725012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52892" y="1733336"/>
                <a:ext cx="202584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不去打扰</a:t>
                </a:r>
                <a:endPara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21" name="直接箭头连接符 20"/>
            <p:cNvCxnSpPr/>
            <p:nvPr/>
          </p:nvCxnSpPr>
          <p:spPr>
            <a:xfrm flipV="1">
              <a:off x="4652681" y="2355216"/>
              <a:ext cx="1100741" cy="66411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804989" y="4656668"/>
            <a:ext cx="4300537" cy="40010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     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58091" y="1521115"/>
            <a:ext cx="7112725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三个月后，那一团越发繁茂的绿蔓里边，发出一种尖细又娇嫩的鸣叫。我猜到，是它们有了雏儿。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163" y="3972909"/>
            <a:ext cx="761945" cy="22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1670718" y="4478267"/>
            <a:ext cx="6539286" cy="21452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尖细又娇嫩”与往日“又细又亮”的叫声完全不同，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作者能区分老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珍珠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鸟和雏儿叫声的不同，说明作者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对珍珠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熟悉，关注度高。</a:t>
            </a:r>
            <a:endParaRPr lang="en-US" altLang="zh-CN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760739" y="3007493"/>
            <a:ext cx="621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 rot="1288406">
            <a:off x="4132059" y="2089206"/>
            <a:ext cx="843764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1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4"/>
          <p:cNvGrpSpPr/>
          <p:nvPr/>
        </p:nvGrpSpPr>
        <p:grpSpPr>
          <a:xfrm>
            <a:off x="844392" y="386714"/>
            <a:ext cx="1684496" cy="1108751"/>
            <a:chOff x="1938544" y="2511380"/>
            <a:chExt cx="2245758" cy="110845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966053" y="2511380"/>
              <a:ext cx="1874427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974761" y="3190649"/>
              <a:ext cx="1875600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1938544" y="2542905"/>
              <a:ext cx="2245758" cy="10769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3200" b="1" spc="5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831771" y="2511380"/>
              <a:ext cx="307047" cy="33528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849189" y="2828613"/>
              <a:ext cx="269966" cy="36203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 descr="zhanlanzhenzhu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7571" y="2081349"/>
            <a:ext cx="2561408" cy="3940628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3" name="TextBox 13"/>
          <p:cNvSpPr txBox="1"/>
          <p:nvPr/>
        </p:nvSpPr>
        <p:spPr>
          <a:xfrm>
            <a:off x="3942805" y="2389669"/>
            <a:ext cx="4753326" cy="360098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珍珠鸟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，羽色艳丽，体形娇小，叫声细柔，给人以美的享受。珍珠鸟性情温顺，喜群居，不善争斗。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胆小、机敏，易受惊吓，一旦遇到意外，鸟群即发出叫声，逃避、飞跑或胡乱冲撞，常导致损伤。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8672" y="2406822"/>
            <a:ext cx="7497856" cy="2308324"/>
          </a:xfrm>
          <a:prstGeom prst="rect">
            <a:avLst/>
          </a:prstGeom>
          <a:solidFill>
            <a:srgbClr val="CCFF99"/>
          </a:solidFill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从课文中找出描写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珍珠</a:t>
            </a: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鸟外形和动作的语句，感受珍珠鸟的可爱，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体会“我”和珍珠鸟之间的情意。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49086" y="2638730"/>
            <a:ext cx="7195456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呢，决不掀开叶片往里看，连添食加水时也不睁大好奇的眼睛去惊动它们。过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不多久，忽然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有一个更小的脑袋从叶间探出来。哟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，雏儿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正是这小家伙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709852" y="4520531"/>
            <a:ext cx="960121" cy="4956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587805" y="5043452"/>
            <a:ext cx="4622201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+mn-ea"/>
              </a:rPr>
              <a:t>感叹号，流露出“我”的惊讶</a:t>
            </a:r>
            <a:r>
              <a:rPr lang="zh-CN" altLang="en-US" sz="2800" b="1" smtClean="0">
                <a:solidFill>
                  <a:srgbClr val="0000FF"/>
                </a:solidFill>
                <a:latin typeface="+mn-ea"/>
              </a:rPr>
              <a:t>、欣喜</a:t>
            </a:r>
            <a:r>
              <a:rPr lang="zh-CN" altLang="en-US" sz="2800" b="1">
                <a:solidFill>
                  <a:srgbClr val="0000FF"/>
                </a:solidFill>
                <a:latin typeface="+mn-ea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5050973" y="4520531"/>
            <a:ext cx="468084" cy="4956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429238" y="4003779"/>
            <a:ext cx="339050" cy="59218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43643" y="2445681"/>
            <a:ext cx="7200899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小，就能轻易地由疏格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的笼子里钻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出身。瞧，多么像它的父母：红嘴红脚，灰蓝色的毛，只是后背还没生出珍珠似的圆圆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的白点。它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好肥，整个身子好像一个蓬松的球儿。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631503" y="4458111"/>
            <a:ext cx="630251" cy="4665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363951" y="4661718"/>
            <a:ext cx="3748081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比喻，流露出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作者的喜爱</a:t>
            </a:r>
            <a:r>
              <a:rPr lang="zh-CN" altLang="en-US" sz="28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之情。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093329" y="4358498"/>
            <a:ext cx="459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242986" y="3727196"/>
            <a:ext cx="5670000" cy="72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31898" y="4365640"/>
            <a:ext cx="1890000" cy="72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335106" y="4595227"/>
            <a:ext cx="1108232" cy="66941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</a:t>
            </a:r>
            <a:endParaRPr lang="zh-CN" altLang="en-US" sz="3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91979" y="3153962"/>
            <a:ext cx="7497856" cy="3222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珍珠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鸟是一种怕人的鸟。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有银灰色的眼睑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，红嘴红脚，灰蓝色细腻的绒毛，身子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好像一个蓬松的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球。雏鸟会发出尖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细又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娇嫩的叫声，长大后的珍珠鸟叫声则像笛儿般又细又亮，后背还有珍珠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似的圆圆的白点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4981" y="1930648"/>
            <a:ext cx="547134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你能用自己的话介绍一下珍珠鸟吗？</a:t>
            </a:r>
            <a:endParaRPr lang="zh-CN" altLang="en-US" sz="36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3" descr="zhanlanzhenzhu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07057" y="592181"/>
            <a:ext cx="1995350" cy="2627836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4475" y="2061047"/>
            <a:ext cx="7160622" cy="4939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起先，这小家伙只在笼子四周活动，随后就在屋里飞来飞去，一会儿落在柜顶上，一会儿神气十足地站在书架上，啄着书背上那些大文豪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的名字；一会儿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把灯绳撞得来回摇动，跟着逃到画框上去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了。只要大鸟在笼里生气地叫一声，它就立即飞回笼里去。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954099" y="3435385"/>
            <a:ext cx="108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570432" y="2187348"/>
            <a:ext cx="637264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142433" y="2178382"/>
            <a:ext cx="637264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44491" y="2868389"/>
            <a:ext cx="903827" cy="5921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33050" y="2859424"/>
            <a:ext cx="903827" cy="5921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169326" y="3561084"/>
            <a:ext cx="903827" cy="5921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255976" y="1216150"/>
            <a:ext cx="4308110" cy="1736057"/>
            <a:chOff x="5352100" y="1215004"/>
            <a:chExt cx="5744146" cy="1736057"/>
          </a:xfrm>
        </p:grpSpPr>
        <p:grpSp>
          <p:nvGrpSpPr>
            <p:cNvPr id="14" name="组合 13"/>
            <p:cNvGrpSpPr/>
            <p:nvPr/>
          </p:nvGrpSpPr>
          <p:grpSpPr>
            <a:xfrm>
              <a:off x="5352100" y="1215004"/>
              <a:ext cx="5744146" cy="1140960"/>
              <a:chOff x="5352100" y="1215004"/>
              <a:chExt cx="5744146" cy="1140960"/>
            </a:xfrm>
          </p:grpSpPr>
          <p:sp>
            <p:nvSpPr>
              <p:cNvPr id="16" name="流程图: 可选过程 15"/>
              <p:cNvSpPr/>
              <p:nvPr/>
            </p:nvSpPr>
            <p:spPr>
              <a:xfrm>
                <a:off x="5352100" y="1215004"/>
                <a:ext cx="5744146" cy="725012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494005" y="1278746"/>
                <a:ext cx="553257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自以为厉害的</a:t>
                </a:r>
                <a:r>
                  <a:rPr lang="zh-CN" altLang="en-US" sz="3200" b="1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样子，傲慢得意</a:t>
                </a:r>
                <a:endPara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5" name="直接箭头连接符 14"/>
            <p:cNvCxnSpPr/>
            <p:nvPr/>
          </p:nvCxnSpPr>
          <p:spPr>
            <a:xfrm flipH="1" flipV="1">
              <a:off x="9633206" y="2059900"/>
              <a:ext cx="936694" cy="8911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362405" y="5611271"/>
            <a:ext cx="4975211" cy="1246495"/>
          </a:xfrm>
          <a:prstGeom prst="rect">
            <a:avLst/>
          </a:prstGeom>
          <a:solidFill>
            <a:srgbClr val="CCFF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贬义词褒用，此处写珍珠鸟样子可爱。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9144" y="1713946"/>
            <a:ext cx="615192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小珍珠鸟的动作有哪些？活动范围有何变化？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143" y="2942490"/>
            <a:ext cx="6775103" cy="1191816"/>
          </a:xfrm>
          <a:prstGeom prst="roundRect">
            <a:avLst/>
          </a:prstGeom>
          <a:solidFill>
            <a:srgbClr val="CCFF99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小珍珠鸟的动作有：飞来飞去、落、站、啄、撞、逃。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46" y="4479601"/>
            <a:ext cx="6774300" cy="1736646"/>
          </a:xfrm>
          <a:prstGeom prst="roundRect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活动范围：笼子四周、屋里、柜顶、书架、画框，活动范围渐渐扩大。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9144" y="1713946"/>
            <a:ext cx="6151928" cy="107721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这是一只怎样的珍珠鸟？作者是怎样写的？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9143" y="2942490"/>
            <a:ext cx="6775103" cy="1191816"/>
          </a:xfrm>
          <a:prstGeom prst="roundRect">
            <a:avLst/>
          </a:prstGeom>
          <a:solidFill>
            <a:srgbClr val="CCFF99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活泼可爱、顽皮又淘气，它在屋子里横冲直撞，到处飞。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9946" y="4479601"/>
            <a:ext cx="6774300" cy="2145268"/>
          </a:xfrm>
          <a:prstGeom prst="roundRect">
            <a:avLst/>
          </a:prstGeom>
          <a:solidFill>
            <a:srgbClr val="CCFF99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作者根据时间顺序：“起先、随后”，运用排比的修辞手法，“一会儿</a:t>
            </a:r>
            <a:r>
              <a:rPr lang="en-US" altLang="zh-CN" sz="3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3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一会儿</a:t>
            </a:r>
            <a:r>
              <a:rPr lang="en-US" altLang="zh-CN" sz="3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3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一会儿”将珍珠鸟可爱活泼的形象描绘得活灵活现。</a:t>
            </a:r>
            <a:endParaRPr lang="en-US" altLang="zh-CN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5672" y="2294342"/>
            <a:ext cx="758982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我不管它。这样久了，打开窗子，它最多只在窗框上站一会儿，决不飞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出去。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99910" y="3504747"/>
            <a:ext cx="2346180" cy="231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4711" y="2458744"/>
            <a:ext cx="7924929" cy="4939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渐渐它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胆子大了，就落在我的书桌上。它先是离我较远，见我不去伤害它，便一点点挨近，然后蹦到我的杯子上，俯下头来喝茶，再偏过脸瞧瞧我的反应。我只是微微一笑，依旧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写东西。它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就放开胆子跑到稿纸上，绕着我的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笔尖蹦来蹦去，跳动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的小红爪子在纸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上发出嚓嚓的响声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168" y="1522362"/>
            <a:ext cx="6481187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“我”与珍珠鸟的关系有了哪些实质性的进展？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026632" y="3844701"/>
            <a:ext cx="3375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09737" y="4510908"/>
            <a:ext cx="135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39132" y="5185823"/>
            <a:ext cx="459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59794" y="2979957"/>
            <a:ext cx="7598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16822" y="4282095"/>
            <a:ext cx="7598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157" y="2212280"/>
            <a:ext cx="7027817" cy="11387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本段珍珠鸟似乎有了人的神情和心理，你从哪些地方看出？</a:t>
            </a:r>
            <a:endParaRPr lang="zh-CN" altLang="en-US" sz="3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4835" y="3469659"/>
            <a:ext cx="696413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9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本段有一系列动词：“落、挨近、蹦、俯下、喝茶、偏、瞧瞧、跑、绕、蹦来蹦去”，描绘出珍珠鸟孩子般可爱活泼的形象。</a:t>
            </a:r>
            <a:endParaRPr lang="en-US" altLang="zh-CN" sz="29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9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“渐渐它胆子大了，便一点点挨近，再偏过脸瞧瞧我的反应，放开胆子”，这些都是人才有的反应。</a:t>
            </a:r>
            <a:endParaRPr lang="zh-CN" altLang="en-US" sz="29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509588" y="4679634"/>
            <a:ext cx="8169275" cy="2062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indent="715645"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胆小怕人的珍珠鸟，是如何不惧怕人类，与作者和睦相处的呢？让我们走进著名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作家冯骥才先生的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珍珠鸟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文中去寻找答案吧！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815045" y="1062931"/>
            <a:ext cx="3317966" cy="334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6982" y="1183937"/>
            <a:ext cx="6979921" cy="70173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我不动声色地写，默默享受着这小家伙亲近的情意。这样，它完全放心了，索性用那涂了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蜡似的小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嘴，嗒嗒地啄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着我颤动的笔尖。我用手抚一抚它细腻的绒毛，它也不怕，反而友好地啄两下我的手指。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白天，它这样淘气地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陪伴我；天色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入暮，它就在父母再三的呼唤声中，飞向笼子，扭动滚圆的身子，挤开那些绿叶钻进去。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601772" y="3252521"/>
            <a:ext cx="324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165358" y="3892600"/>
            <a:ext cx="297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21870" y="2388273"/>
            <a:ext cx="7598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15240" y="3168856"/>
            <a:ext cx="7598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73799" y="2027515"/>
            <a:ext cx="1791559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37431" y="3343443"/>
            <a:ext cx="1280535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582177" y="5294977"/>
            <a:ext cx="135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13"/>
          <p:cNvSpPr/>
          <p:nvPr/>
        </p:nvSpPr>
        <p:spPr>
          <a:xfrm rot="16200000">
            <a:off x="4478901" y="5543728"/>
            <a:ext cx="482290" cy="6444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82528" y="5538002"/>
            <a:ext cx="2533117" cy="1246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舍不得回笼子里去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321420" y="5287720"/>
            <a:ext cx="189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476297" y="4618305"/>
            <a:ext cx="1315007" cy="1246495"/>
          </a:xfrm>
          <a:prstGeom prst="rect">
            <a:avLst/>
          </a:prstGeom>
          <a:solidFill>
            <a:srgbClr val="CCFF99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肥而可爱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1" descr="C:\Users\Administrator\AppData\Roaming\Tencent\Users\541737432\QQ\WinTemp\RichOle\GQ}FZBW%5M5Z9]`N_4W]5.png"/>
          <p:cNvSpPr>
            <a:spLocks noChangeAspect="1" noChangeArrowheads="1"/>
          </p:cNvSpPr>
          <p:nvPr/>
        </p:nvSpPr>
        <p:spPr bwMode="auto">
          <a:xfrm>
            <a:off x="0" y="0"/>
            <a:ext cx="304800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pic>
        <p:nvPicPr>
          <p:cNvPr id="37892" name="Picture 12" descr="C:\Users\Administrator\AppData\Roaming\Tencent\Users\541737432\QQ\WinTemp\RichOle\}9WRP{99$94[URGA(K)9WR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15937" y="309722"/>
            <a:ext cx="1744890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94955" y="2781989"/>
            <a:ext cx="7215051" cy="4939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  <a:spcBef>
                <a:spcPct val="50000"/>
              </a:spcBef>
            </a:pP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 有一天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，我伏案写作时，它居然落到我的肩上。我手中的笔不觉停了，生怕惊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跑它。待一会儿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扭头看，这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小家伙竟趴在我的肩头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睡着了，银灰色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的眼睑盖住眸子，</a:t>
            </a:r>
            <a:r>
              <a:rPr lang="zh-CN" altLang="en-US" sz="30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小红爪子刚好被胸脯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上长长的绒毛盖住。我轻轻抬一抬肩，它没醒，睡得好熟！还咂咂嘴，难道在做梦？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08702" y="3478943"/>
            <a:ext cx="270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089052" y="4833127"/>
            <a:ext cx="405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88869" y="2653038"/>
            <a:ext cx="75980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⑤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808702" y="6204729"/>
            <a:ext cx="297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箭头 11"/>
          <p:cNvSpPr/>
          <p:nvPr/>
        </p:nvSpPr>
        <p:spPr>
          <a:xfrm rot="16200000">
            <a:off x="5717978" y="1997735"/>
            <a:ext cx="482290" cy="6444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21606" y="1992009"/>
            <a:ext cx="1522640" cy="1246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细节描写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2800292"/>
            <a:ext cx="7678738" cy="2494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 lIns="121917" tIns="60958" rIns="121917" bIns="60958" anchor="ctr"/>
          <a:lstStyle/>
          <a:p>
            <a:pPr indent="592455">
              <a:lnSpc>
                <a:spcPct val="150000"/>
              </a:lnSpc>
              <a:defRPr/>
            </a:pPr>
            <a:r>
              <a:rPr lang="zh-CN" altLang="en-US" sz="2600" b="1" smtClean="0">
                <a:latin typeface="+mn-ea"/>
              </a:rPr>
              <a:t>生动</a:t>
            </a:r>
            <a:r>
              <a:rPr lang="zh-CN" altLang="en-US" sz="2600" b="1" dirty="0" smtClean="0">
                <a:latin typeface="+mn-ea"/>
              </a:rPr>
              <a:t>的细节描写</a:t>
            </a:r>
            <a:r>
              <a:rPr lang="zh-CN" altLang="en-US" sz="2600" b="1" smtClean="0">
                <a:latin typeface="+mn-ea"/>
              </a:rPr>
              <a:t>表现了珍珠鸟在</a:t>
            </a:r>
            <a:r>
              <a:rPr lang="zh-CN" altLang="en-US" sz="2600" b="1" dirty="0" smtClean="0">
                <a:latin typeface="+mn-ea"/>
              </a:rPr>
              <a:t>“我”肩上睡觉时的情态。</a:t>
            </a:r>
            <a:r>
              <a:rPr lang="zh-CN" altLang="en-US" sz="2600" b="1" smtClean="0">
                <a:latin typeface="+mn-ea"/>
              </a:rPr>
              <a:t>一个怕人的自然界</a:t>
            </a:r>
            <a:r>
              <a:rPr lang="zh-CN" altLang="en-US" sz="2600" b="1" dirty="0" smtClean="0">
                <a:latin typeface="+mn-ea"/>
              </a:rPr>
              <a:t>的</a:t>
            </a:r>
            <a:r>
              <a:rPr lang="zh-CN" altLang="en-US" sz="2600" b="1" smtClean="0">
                <a:latin typeface="+mn-ea"/>
              </a:rPr>
              <a:t>精灵，竟然会安然地熟睡在“我”的肩头上，说明珍珠</a:t>
            </a:r>
            <a:r>
              <a:rPr lang="zh-CN" altLang="en-US" sz="2600" b="1">
                <a:latin typeface="+mn-ea"/>
              </a:rPr>
              <a:t>鸟</a:t>
            </a:r>
            <a:r>
              <a:rPr lang="zh-CN" altLang="en-US" sz="2600" b="1" smtClean="0">
                <a:latin typeface="+mn-ea"/>
              </a:rPr>
              <a:t>完全不怕“我”了，似乎“我”的肩膀就是</a:t>
            </a:r>
            <a:r>
              <a:rPr lang="zh-CN" altLang="en-US" sz="2600" b="1" dirty="0" smtClean="0">
                <a:latin typeface="+mn-ea"/>
              </a:rPr>
              <a:t>它安全又温暖的港湾。可见，人和鸟之间</a:t>
            </a:r>
            <a:r>
              <a:rPr lang="zh-CN" altLang="en-US" sz="2600" b="1" smtClean="0">
                <a:latin typeface="+mn-ea"/>
              </a:rPr>
              <a:t>的信赖达到了空前的高度。</a:t>
            </a:r>
            <a:endParaRPr lang="zh-CN" altLang="en-US" sz="26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37458" y="507955"/>
            <a:ext cx="3111137" cy="5876925"/>
          </a:xfrm>
          <a:prstGeom prst="rect">
            <a:avLst/>
          </a:prstGeom>
        </p:spPr>
      </p:pic>
      <p:sp>
        <p:nvSpPr>
          <p:cNvPr id="37891" name="AutoShape 1" descr="C:\Users\Administrator\AppData\Roaming\Tencent\Users\541737432\QQ\WinTemp\RichOle\GQ}FZBW%5M5Z9]`N_4W]5.png"/>
          <p:cNvSpPr>
            <a:spLocks noChangeAspect="1" noChangeArrowheads="1"/>
          </p:cNvSpPr>
          <p:nvPr/>
        </p:nvSpPr>
        <p:spPr bwMode="auto">
          <a:xfrm>
            <a:off x="0" y="0"/>
            <a:ext cx="304800" cy="40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68485" y="2161139"/>
            <a:ext cx="4561115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我笔尖一动，流泻下一时的感受：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信赖，往往创造出美好的境界。</a:t>
            </a:r>
            <a:endParaRPr lang="zh-CN" altLang="en-US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802862" y="3523039"/>
            <a:ext cx="3780000" cy="7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02862" y="3933785"/>
            <a:ext cx="397311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你是如何理解最后一段话的？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9978" y="1965299"/>
            <a:ext cx="5752245" cy="44607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爱，作者笔下的小鸟也充满了灵性。在大千世界里，处处需要关爱与信赖。人与动物应互相尊重、互相信赖，人与人之间也应互相坦诚、互相信赖、和睦相处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，只有这样，才能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构建一个和谐、美好的生活环境。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8012" y="725137"/>
            <a:ext cx="1186249" cy="2925731"/>
            <a:chOff x="79129" y="86490"/>
            <a:chExt cx="1581665" cy="2925731"/>
          </a:xfrm>
        </p:grpSpPr>
        <p:sp>
          <p:nvSpPr>
            <p:cNvPr id="12" name="燕尾形箭头 11"/>
            <p:cNvSpPr/>
            <p:nvPr/>
          </p:nvSpPr>
          <p:spPr>
            <a:xfrm rot="5400000">
              <a:off x="-592904" y="758523"/>
              <a:ext cx="2925731" cy="1581665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5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5460" y="513563"/>
              <a:ext cx="1066958" cy="2121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品读感悟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94980" y="3358657"/>
            <a:ext cx="7497856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① 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“我”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最初为珍珠鸟布置了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舒适温暖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又安全的巢，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让它们生活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得很自在。②在照顾珍珠鸟的过程中，“我”很少扒开叶蔓瞧它们，连添食加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水也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不睁大好奇的眼睛去惊动它们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，这种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无微不至的照顾让珍珠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鸟感受到了自由、轻松的氛围，有了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安全感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4981" y="1821741"/>
            <a:ext cx="7497856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学完了课文，你能复述“我”</a:t>
            </a:r>
            <a:r>
              <a:rPr lang="zh-CN" altLang="en-US" sz="3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和珍珠</a:t>
            </a: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鸟的相处过程吗？“我”</a:t>
            </a:r>
            <a:r>
              <a:rPr lang="zh-CN" altLang="en-US" sz="3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是怎样逐渐得到珍珠鸟的信赖</a:t>
            </a: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的？</a:t>
            </a:r>
            <a:endParaRPr lang="zh-CN" altLang="en-US" sz="3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47232" y="1364663"/>
            <a:ext cx="7497856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③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在和小珍珠鸟相处的过程中，“我”不干扰它的任何活动，任由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它在屋子里自由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地飞，甚至在它啄“我”的笔尖、喝“我”杯子里的茶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时，“我”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也不干涉，因为“我”的包容和爱护，使小珍珠鸟彻底放下戒心，对“我”产生十足的信赖感。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0333" y="3401378"/>
            <a:ext cx="8185992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①哟，雏儿！正是这小家伙！</a:t>
            </a:r>
            <a:endParaRPr lang="en-US" altLang="zh-CN" sz="24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09600"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起先，这小家伙只在笼子四周活动。</a:t>
            </a:r>
            <a:endParaRPr lang="en-US" altLang="zh-CN" sz="24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09600"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我不动声色地写，默默享受着这小家伙亲近的情意。</a:t>
            </a:r>
            <a:endParaRPr lang="en-US" altLang="zh-CN" sz="24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09600">
              <a:lnSpc>
                <a:spcPct val="15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扭头看，这小家伙竟趴在我的肩头睡着了。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4981" y="1682753"/>
            <a:ext cx="7497856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“小家伙”</a:t>
            </a:r>
            <a:r>
              <a:rPr lang="zh-CN" altLang="en-US" sz="3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这个词在课文中出现了几次？体现了作者怎样的思想感情？</a:t>
            </a:r>
            <a:endParaRPr lang="zh-CN" altLang="en-US" sz="34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3312" y="3471821"/>
            <a:ext cx="1108232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四次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3155" y="774926"/>
            <a:ext cx="1476674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喜爱之情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40157" y="1906773"/>
            <a:ext cx="7716819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文章轻柔婉约，却也波澜跌宕。开篇说珍珠鸟是一种怕人的鸟，于是竹笼高悬，吊兰遮掩，添水加食都不敢睁大眼睛惊动它们，结果，小鸟由怕人到喜人、近人、亲人、爱人，最后简直与人融为一体。其间暗呈跌宕之姿。篇首写朋友送来一对珍珠鸟，自己倍加珍爱、精心照料，似乎是写这一对，然而寥寥几笔过后，一只小珍珠鸟诞生了，重彩浓墨便落到雏鸟身上。这小雏的无赖、天真远胜过它的父母，对它的描绘，笔触益发轻盈活脱，这使得文章疏密有致、色彩斑斓，呈现出跌宕变幻的景象，使人读来兴味益浓。</a:t>
            </a:r>
            <a:endParaRPr lang="zh-CN" altLang="zh-CN" sz="24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: 圆角 3"/>
          <p:cNvSpPr/>
          <p:nvPr/>
        </p:nvSpPr>
        <p:spPr>
          <a:xfrm>
            <a:off x="660560" y="1610852"/>
            <a:ext cx="7796417" cy="4329823"/>
          </a:xfrm>
          <a:prstGeom prst="rect">
            <a:avLst/>
          </a:prstGeom>
          <a:noFill/>
          <a:ln w="508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7679" y="3082428"/>
            <a:ext cx="7290926" cy="2576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09600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就是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把事物人格化，即根据想象把物当作人来写，使其具有人一样的语言、活动、思想、感情。这种写法既能使事物更加形象，又能表达出作者的思想感情。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06461" y="2105599"/>
            <a:ext cx="17065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拟人</a:t>
            </a:r>
            <a:endParaRPr lang="zh-CN" altLang="en-US" sz="36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64967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蔓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385959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幽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9320" y="154674"/>
            <a:ext cx="2329301" cy="1512961"/>
            <a:chOff x="225760" y="163382"/>
            <a:chExt cx="3105734" cy="1512961"/>
          </a:xfrm>
        </p:grpSpPr>
        <p:grpSp>
          <p:nvGrpSpPr>
            <p:cNvPr id="11" name="组合 10"/>
            <p:cNvGrpSpPr/>
            <p:nvPr/>
          </p:nvGrpSpPr>
          <p:grpSpPr>
            <a:xfrm>
              <a:off x="1158729" y="567600"/>
              <a:ext cx="2172765" cy="1108743"/>
              <a:chOff x="1966053" y="2511380"/>
              <a:chExt cx="2172765" cy="1108743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1077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99595" y="2407439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màn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106951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哟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5827943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享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10014" y="2407439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yōu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08222" y="2407439"/>
            <a:ext cx="883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yō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94462" y="2407439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xiǎnɡ</a:t>
            </a:r>
            <a:endParaRPr lang="en-US" altLang="zh-CN" sz="5400" b="1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7548937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陪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47802" y="2407439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péi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9"/>
          <p:cNvSpPr txBox="1"/>
          <p:nvPr/>
        </p:nvSpPr>
        <p:spPr>
          <a:xfrm>
            <a:off x="3383983" y="2834451"/>
            <a:ext cx="4806432" cy="2308324"/>
          </a:xfrm>
          <a:prstGeom prst="borderCallout1">
            <a:avLst>
              <a:gd name="adj1" fmla="val 30664"/>
              <a:gd name="adj2" fmla="val -587"/>
              <a:gd name="adj3" fmla="val 59881"/>
              <a:gd name="adj4" fmla="val -27598"/>
            </a:avLst>
          </a:prstGeom>
          <a:noFill/>
          <a:ln w="38100">
            <a:solidFill>
              <a:srgbClr val="FF00FF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 文中有写珍珠鸟时多处运用了拟人的修辞手法，找出相关语句说一说。</a:t>
            </a:r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46376" y="2396620"/>
            <a:ext cx="1557375" cy="262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30138" y="76202"/>
            <a:ext cx="2445773" cy="1344956"/>
            <a:chOff x="12038" y="331387"/>
            <a:chExt cx="3261030" cy="1344956"/>
          </a:xfrm>
        </p:grpSpPr>
        <p:grpSp>
          <p:nvGrpSpPr>
            <p:cNvPr id="3" name="组合 18"/>
            <p:cNvGrpSpPr/>
            <p:nvPr/>
          </p:nvGrpSpPr>
          <p:grpSpPr>
            <a:xfrm>
              <a:off x="1027310" y="567600"/>
              <a:ext cx="2245758" cy="1108743"/>
              <a:chOff x="1938544" y="2511380"/>
              <a:chExt cx="2245758" cy="1108743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107721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917697" y="2052637"/>
            <a:ext cx="2960589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怕人的鸟</a:t>
            </a:r>
            <a:endParaRPr lang="zh-CN" altLang="en-US" sz="36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917697" y="5368916"/>
            <a:ext cx="2960589" cy="64633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不怕人、亲近</a:t>
            </a:r>
            <a:endParaRPr lang="zh-CN" altLang="en-US" sz="36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26" y="2683579"/>
            <a:ext cx="1186249" cy="2925731"/>
            <a:chOff x="79129" y="86490"/>
            <a:chExt cx="1581665" cy="2925731"/>
          </a:xfrm>
        </p:grpSpPr>
        <p:sp>
          <p:nvSpPr>
            <p:cNvPr id="35" name="燕尾形箭头 34"/>
            <p:cNvSpPr/>
            <p:nvPr/>
          </p:nvSpPr>
          <p:spPr>
            <a:xfrm rot="5400000">
              <a:off x="-592904" y="758523"/>
              <a:ext cx="2925731" cy="1581665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5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5460" y="835787"/>
              <a:ext cx="1066958" cy="2121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000" b="1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信赖</a:t>
              </a:r>
              <a:endParaRPr lang="zh-CN" altLang="en-US" sz="40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2531" y="3112488"/>
            <a:ext cx="800219" cy="2121122"/>
          </a:xfrm>
          <a:prstGeom prst="rect">
            <a:avLst/>
          </a:prstGeom>
          <a:solidFill>
            <a:srgbClr val="CCFF99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珍珠鸟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右大括号 42"/>
          <p:cNvSpPr/>
          <p:nvPr/>
        </p:nvSpPr>
        <p:spPr bwMode="auto">
          <a:xfrm>
            <a:off x="6033444" y="2275643"/>
            <a:ext cx="108347" cy="3600000"/>
          </a:xfrm>
          <a:prstGeom prst="rightBrace">
            <a:avLst>
              <a:gd name="adj1" fmla="val 15357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4" name="右大括号 43"/>
          <p:cNvSpPr/>
          <p:nvPr/>
        </p:nvSpPr>
        <p:spPr bwMode="auto">
          <a:xfrm flipH="1">
            <a:off x="2567356" y="2279993"/>
            <a:ext cx="170978" cy="3600000"/>
          </a:xfrm>
          <a:prstGeom prst="rightBrace">
            <a:avLst>
              <a:gd name="adj1" fmla="val 15357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153988" y="3112489"/>
            <a:ext cx="363474" cy="18916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13996" y="357050"/>
            <a:ext cx="2440805" cy="1319294"/>
            <a:chOff x="18662" y="357049"/>
            <a:chExt cx="3254406" cy="1319294"/>
          </a:xfrm>
        </p:grpSpPr>
        <p:grpSp>
          <p:nvGrpSpPr>
            <p:cNvPr id="3" name="组合 31"/>
            <p:cNvGrpSpPr/>
            <p:nvPr/>
          </p:nvGrpSpPr>
          <p:grpSpPr>
            <a:xfrm>
              <a:off x="1027310" y="567600"/>
              <a:ext cx="2245758" cy="1108743"/>
              <a:chOff x="1938544" y="2511380"/>
              <a:chExt cx="2245758" cy="1108743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107721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912944" y="2705479"/>
            <a:ext cx="7551788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课文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叙述了“我”和珍珠鸟从相识、熟悉、亲近到信赖的关系变化过程。谱写了一曲人与鸟和谐相处的爱的颂歌，告诉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我们：信赖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，往往创造出美好的境界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479243" y="2142386"/>
            <a:ext cx="8514534" cy="3667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indent="715645">
              <a:lnSpc>
                <a:spcPct val="13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我们来到坦桑尼亚首都访问，住在远离市区的一个幽静的饭店里。这个饭店正好坐落在印度洋海岸上，可以说我们的窗户底下就是印度洋。这里有一种特殊的鸟，引起我极大的兴趣。这种鸟叫缝纫鸟。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15645">
              <a:lnSpc>
                <a:spcPct val="13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在饭店门口，有一棵大树，几百只缝纫鸟就栖居在上面。缝纫鸟，顾名思义，是有缝纫技能的。它们的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窝，不是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泥糊的，而是用一根根韧性很强的嫩草，巧妙地编织成的。我曾经细心地观察过它们的劳作。它们从印度洋沿岸的草丛中，衔来两三尺长的嫩草，先用尖嘴把草圈成几道圆圈，而后像织布那样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，有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经有纬地把长长的嫩草编织成窝。看上去它们那尖嘴的灵巧程度，一点也不比人的双手差，但那劳作是相当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艰巨的。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3927115" y="821267"/>
            <a:ext cx="1289771" cy="7463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缝纫鸟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10"/>
          <p:cNvGrpSpPr/>
          <p:nvPr/>
        </p:nvGrpSpPr>
        <p:grpSpPr bwMode="auto">
          <a:xfrm>
            <a:off x="123349" y="259965"/>
            <a:ext cx="2400300" cy="1509016"/>
            <a:chOff x="72736" y="167675"/>
            <a:chExt cx="3200332" cy="1508833"/>
          </a:xfrm>
        </p:grpSpPr>
        <p:grpSp>
          <p:nvGrpSpPr>
            <p:cNvPr id="5" name="组合 15"/>
            <p:cNvGrpSpPr/>
            <p:nvPr/>
          </p:nvGrpSpPr>
          <p:grpSpPr bwMode="auto">
            <a:xfrm>
              <a:off x="1026803" y="567676"/>
              <a:ext cx="2246265" cy="1108832"/>
              <a:chOff x="1938037" y="2511456"/>
              <a:chExt cx="2246265" cy="1108832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965024" y="2511456"/>
                <a:ext cx="187479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974549" y="3190823"/>
                <a:ext cx="187638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1938037" y="2543202"/>
                <a:ext cx="2246265" cy="107708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3200" b="1" spc="5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综合拓展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3831885" y="2511456"/>
                <a:ext cx="306381" cy="33492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3849347" y="2828917"/>
                <a:ext cx="269869" cy="36190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2736" y="167675"/>
              <a:ext cx="1009037" cy="119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485775" y="880535"/>
            <a:ext cx="8108950" cy="4067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爪子，要紧紧抓住树枝，唯一能劳动的就是那张尖嘴。一只鸟不停歇地劳动，要两三天才能编织成一个窝。那窝活像个圆葫芦，奇怪的是口朝下，底朝上。我真想爬上树去看个究竟，但作为一个外国客人，显得很不礼貌，只好作罢。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一天拂晓，海潮猛涨，溅起的浪花打在窗户上，把我从梦中惊醒。我爬起来往外看，不知什么时候下起雨来，夹着阵阵狂风。我在房间里走来走去，忽然想起那群缝纫鸟来，它们那像葫芦一样挂在树枝上的窝，经受得住风吹雨淋吗？我披上雨衣，向饭店门口走去。走到那棵大树底下一看，果然，缝纫鸟辛勤编织成的几十个窝，都被风雨打落在附近的草丛中。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485775" y="821268"/>
            <a:ext cx="8108950" cy="3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indent="715645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不一会儿，雨停了。我拾起缝纫鸟的窝，看了又看。那简直就是一件精致的艺术品！它特别像我们小时候用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秫秸皮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编织的蝈蝈笼子，编织得那么结实，即使从树上掉下来，一点儿也没变形。可惜的是：缝纫鸟虽然聪明，毕竟还没有能够把这样精致的杰作，牢固地编结在树枝上。只一场狂风暴雨，窝便被打了下来，落得个前功尽弃！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15645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早餐后，阳光灿烂，晴空如洗。我外出工作，又路过那棵大树，听见缝纫鸟叽叽喳喳，一片喧闹。抬头望去，只见缝纫鸟飞来飞去，又开始忙碌了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4793004"/>
            <a:ext cx="8259763" cy="13696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思考：</a:t>
            </a:r>
            <a:r>
              <a:rPr lang="en-US" altLang="zh-CN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缝纫鸟</a:t>
            </a:r>
            <a:r>
              <a:rPr lang="zh-CN" altLang="en-US"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的窝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有什么特点？   </a:t>
            </a:r>
            <a:r>
              <a:rPr lang="en-US" altLang="zh-CN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本文表达了作者怎样的感情？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54781" y="192553"/>
            <a:ext cx="2400020" cy="1483791"/>
            <a:chOff x="73041" y="192552"/>
            <a:chExt cx="3200027" cy="1483791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1108743"/>
              <a:chOff x="1938544" y="2511380"/>
              <a:chExt cx="2245758" cy="1108743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107721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95577" y="2944965"/>
            <a:ext cx="7336049" cy="2652740"/>
            <a:chOff x="1058284" y="4152801"/>
            <a:chExt cx="9781399" cy="2652740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14716" y="4208292"/>
              <a:ext cx="9024967" cy="2597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2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你有过养鸟或养其他小动物的经历吗？你们是如何相处的？请仿照课文，写一写你们从陌生到熟悉的过程，以及你从中领悟的道理。</a:t>
              </a:r>
              <a:endParaRPr lang="zh-CN" altLang="en-US" sz="32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3276600" y="861063"/>
            <a:ext cx="2177175" cy="8309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结束语</a:t>
            </a:r>
            <a:endParaRPr lang="zh-CN" altLang="en-US" sz="48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485194" y="2169893"/>
            <a:ext cx="8160545" cy="3612599"/>
          </a:xfrm>
          <a:prstGeom prst="flowChartAlternateProcess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5467" y="1988646"/>
            <a:ext cx="765306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15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既有人鸟相亲的细腻描写，又有浓郁的诗意、深刻的哲理，似乎令人感悟到大至宇宙、小至鸟兽，一切美的真谛。正如文章中所写，因为有爱，作者格外认真地观察着小鸟的一举一动；另一方面，由于细心的观察，进一步加深了作者对这天真的生灵的喜爱。课文中这种满溢着爱意的描写非常多，作者用轻盈活泼、疏密有致的笔触给人们精心勾勒了珍珠鸟的形象，谱写了一曲人与鸟之间的爱的颂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zh-CN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8433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1"/>
            <a:ext cx="11906" cy="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64967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待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385959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趴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6530" y="2407439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āi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106951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睑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5827943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眸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9424" y="2407439"/>
            <a:ext cx="883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pā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06516" y="2407439"/>
            <a:ext cx="1582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jiǎn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17788" y="2407439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móu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7548937" y="3221915"/>
            <a:ext cx="1033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smtClean="0">
                <a:solidFill>
                  <a:srgbClr val="0000FF"/>
                </a:solidFill>
                <a:latin typeface="宋体" panose="02010600030101010101" pitchFamily="2" charset="-122"/>
              </a:rPr>
              <a:t>咂</a:t>
            </a:r>
            <a:endParaRPr lang="zh-CN" altLang="en-US" sz="1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09466" y="2407439"/>
            <a:ext cx="883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</a:rPr>
              <a:t>zā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52084" y="2067268"/>
            <a:ext cx="1320833" cy="163121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待</a:t>
            </a:r>
            <a:endParaRPr lang="zh-CN" altLang="en-US" sz="10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711235" y="2042990"/>
            <a:ext cx="115197" cy="1866539"/>
          </a:xfrm>
          <a:prstGeom prst="lef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3280" y="1677561"/>
            <a:ext cx="4157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（待会儿）</a:t>
            </a:r>
            <a:endParaRPr lang="zh-CN" altLang="en-US" sz="5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5226" y="3287659"/>
            <a:ext cx="2450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（等待）</a:t>
            </a:r>
            <a:endParaRPr lang="zh-CN" altLang="en-US" sz="5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569" y="4613919"/>
            <a:ext cx="7704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例：她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待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（    ）会儿才能来，所以需要稍稍等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待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（    ）一下。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32513" y="5925957"/>
            <a:ext cx="86400" cy="115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13322" y="5354032"/>
            <a:ext cx="86400" cy="115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2084" y="234352"/>
            <a:ext cx="2333201" cy="1410819"/>
            <a:chOff x="202778" y="234351"/>
            <a:chExt cx="3110935" cy="141081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778" y="234351"/>
              <a:ext cx="1163955" cy="102298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250565" y="536427"/>
              <a:ext cx="2063148" cy="1108743"/>
              <a:chOff x="2130626" y="2511380"/>
              <a:chExt cx="2063148" cy="1108743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174057" y="2511380"/>
                <a:ext cx="166642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2130626" y="2542905"/>
                <a:ext cx="2063148" cy="1077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3200" b="1" spc="12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174057" y="3190649"/>
                <a:ext cx="169708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文本框 21"/>
          <p:cNvSpPr txBox="1"/>
          <p:nvPr/>
        </p:nvSpPr>
        <p:spPr>
          <a:xfrm>
            <a:off x="5016357" y="3287658"/>
            <a:ext cx="3568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（对待）</a:t>
            </a:r>
            <a:endParaRPr lang="zh-CN" altLang="en-US" sz="5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45450" y="1582274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dāi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45450" y="3233604"/>
            <a:ext cx="1233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5400" b="1" smtClean="0">
                <a:solidFill>
                  <a:srgbClr val="FF0000"/>
                </a:solidFill>
                <a:latin typeface="宋体" panose="02010600030101010101" pitchFamily="2" charset="-122"/>
              </a:rPr>
              <a:t>dài</a:t>
            </a:r>
            <a:endParaRPr lang="en-US" altLang="zh-CN" sz="5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94647" y="4546883"/>
            <a:ext cx="1035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4400" b="1" smtClean="0">
                <a:solidFill>
                  <a:srgbClr val="FF0000"/>
                </a:solidFill>
                <a:latin typeface="宋体" panose="02010600030101010101" pitchFamily="2" charset="-122"/>
              </a:rPr>
              <a:t>dāi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35812" y="5167917"/>
            <a:ext cx="1035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宋体" panose="02010600030101010101" pitchFamily="2" charset="-122"/>
              </a:rPr>
              <a:t>dài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/>
      <p:bldP spid="7" grpId="0"/>
      <p:bldP spid="8" grpId="0"/>
      <p:bldP spid="10" grpId="0" bldLvl="0" animBg="1"/>
      <p:bldP spid="11" grpId="0" bldLvl="0" animBg="1"/>
      <p:bldP spid="22" grpId="0"/>
      <p:bldP spid="24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4720" y="231632"/>
            <a:ext cx="2710890" cy="1452934"/>
            <a:chOff x="32960" y="231632"/>
            <a:chExt cx="3614520" cy="145293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70537" y="567600"/>
              <a:ext cx="2676943" cy="1116966"/>
              <a:chOff x="1844447" y="2511380"/>
              <a:chExt cx="2676943" cy="1116966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1077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200" b="1" spc="4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燕尾形箭头 23"/>
          <p:cNvSpPr/>
          <p:nvPr/>
        </p:nvSpPr>
        <p:spPr>
          <a:xfrm>
            <a:off x="3072598" y="1199624"/>
            <a:ext cx="2774268" cy="1581665"/>
          </a:xfrm>
          <a:prstGeom prst="notched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5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近义词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泪滴形 24"/>
          <p:cNvSpPr/>
          <p:nvPr/>
        </p:nvSpPr>
        <p:spPr>
          <a:xfrm>
            <a:off x="727903" y="2943129"/>
            <a:ext cx="6915108" cy="3523571"/>
          </a:xfrm>
          <a:prstGeom prst="teardrop">
            <a:avLst>
              <a:gd name="adj" fmla="val 107038"/>
            </a:avLst>
          </a:prstGeom>
          <a:solidFill>
            <a:srgbClr val="FFE69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亲近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亲密     舒适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舒服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茂盛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繁茂     蓬松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松散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索性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干脆     信赖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信任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淘气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调皮     立即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立刻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燕尾形箭头 23"/>
          <p:cNvSpPr/>
          <p:nvPr/>
        </p:nvSpPr>
        <p:spPr>
          <a:xfrm>
            <a:off x="3072598" y="1199624"/>
            <a:ext cx="2774268" cy="1581665"/>
          </a:xfrm>
          <a:prstGeom prst="notched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5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反义词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泪滴形 24"/>
          <p:cNvSpPr/>
          <p:nvPr/>
        </p:nvSpPr>
        <p:spPr>
          <a:xfrm>
            <a:off x="1103460" y="3028421"/>
            <a:ext cx="6745139" cy="3331184"/>
          </a:xfrm>
          <a:prstGeom prst="teardrop">
            <a:avLst>
              <a:gd name="adj" fmla="val 107038"/>
            </a:avLst>
          </a:prstGeom>
          <a:solidFill>
            <a:srgbClr val="FFCCCC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伤害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保护     熟悉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陌生     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舒适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难受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淘气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乖巧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友好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敌对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信赖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怀疑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9791" y="1751277"/>
            <a:ext cx="5415797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冯骥才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年生于天津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，我国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当代著名作家和民间艺术家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。其作品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曾多次获得全国优秀中篇小说奖，全国优秀散文（集）奖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作品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有：长篇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历史小说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神灯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，中篇小说集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铺花的歧路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啊！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，短篇小说集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雕花烟斗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5811" y="1230088"/>
            <a:ext cx="2224589" cy="1033272"/>
            <a:chOff x="1301081" y="1230088"/>
            <a:chExt cx="2966119" cy="1033272"/>
          </a:xfrm>
        </p:grpSpPr>
        <p:sp>
          <p:nvSpPr>
            <p:cNvPr id="7" name="横卷形 6"/>
            <p:cNvSpPr/>
            <p:nvPr/>
          </p:nvSpPr>
          <p:spPr>
            <a:xfrm>
              <a:off x="1301081" y="1230088"/>
              <a:ext cx="2729754" cy="1033272"/>
            </a:xfrm>
            <a:prstGeom prst="horizontalScroll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34"/>
            <p:cNvSpPr txBox="1"/>
            <p:nvPr/>
          </p:nvSpPr>
          <p:spPr>
            <a:xfrm>
              <a:off x="1433198" y="1399309"/>
              <a:ext cx="2834002" cy="6771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8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作者简介</a:t>
              </a:r>
              <a:endParaRPr lang="zh-CN" altLang="en-US" sz="3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5811" y="2590985"/>
            <a:ext cx="2060249" cy="3641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4844</Words>
  <Application>WPS 演示</Application>
  <PresentationFormat>全屏显示(4:3)</PresentationFormat>
  <Paragraphs>303</Paragraphs>
  <Slides>47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Arial</vt:lpstr>
      <vt:lpstr>宋体</vt:lpstr>
      <vt:lpstr>Wingdings</vt:lpstr>
      <vt:lpstr>黑体</vt:lpstr>
      <vt:lpstr>Century Gothic</vt:lpstr>
      <vt:lpstr>Yu Gothic UI</vt:lpstr>
      <vt:lpstr>楷体</vt:lpstr>
      <vt:lpstr>微软雅黑</vt:lpstr>
      <vt:lpstr>Arial Unicode MS</vt:lpstr>
      <vt:lpstr>Calibri Light</vt:lpstr>
      <vt:lpstr>Calibri</vt:lpstr>
      <vt:lpstr>Times New Roman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3</cp:revision>
  <dcterms:created xsi:type="dcterms:W3CDTF">2018-04-28T09:34:00Z</dcterms:created>
  <dcterms:modified xsi:type="dcterms:W3CDTF">2019-10-23T07:59:48Z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